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2" r:id="rId4"/>
    <p:sldId id="263" r:id="rId5"/>
    <p:sldId id="26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E6D36-BB16-4A12-A287-7DB968C704D4}" type="datetimeFigureOut">
              <a:rPr lang="en-GB" smtClean="0"/>
              <a:t>24/10/2016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96E8C1-A99B-4BAB-865C-9C6FCB467B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5775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96E8C1-A99B-4BAB-865C-9C6FCB467BE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4338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BBE1E-C3BB-4B20-941C-8FF4FBEA321E}" type="datetimeFigureOut">
              <a:rPr lang="en-GB" smtClean="0"/>
              <a:t>24/10/2016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2F3E6-4D75-4538-9332-05257E1F71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153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BBE1E-C3BB-4B20-941C-8FF4FBEA321E}" type="datetimeFigureOut">
              <a:rPr lang="en-GB" smtClean="0"/>
              <a:t>24/10/2016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2F3E6-4D75-4538-9332-05257E1F71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8225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BBE1E-C3BB-4B20-941C-8FF4FBEA321E}" type="datetimeFigureOut">
              <a:rPr lang="en-GB" smtClean="0"/>
              <a:t>24/10/2016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2F3E6-4D75-4538-9332-05257E1F71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0670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BBE1E-C3BB-4B20-941C-8FF4FBEA321E}" type="datetimeFigureOut">
              <a:rPr lang="en-GB" smtClean="0"/>
              <a:t>24/10/2016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2F3E6-4D75-4538-9332-05257E1F71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3061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BBE1E-C3BB-4B20-941C-8FF4FBEA321E}" type="datetimeFigureOut">
              <a:rPr lang="en-GB" smtClean="0"/>
              <a:t>24/10/2016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2F3E6-4D75-4538-9332-05257E1F71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8981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BBE1E-C3BB-4B20-941C-8FF4FBEA321E}" type="datetimeFigureOut">
              <a:rPr lang="en-GB" smtClean="0"/>
              <a:t>24/10/2016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2F3E6-4D75-4538-9332-05257E1F71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771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BBE1E-C3BB-4B20-941C-8FF4FBEA321E}" type="datetimeFigureOut">
              <a:rPr lang="en-GB" smtClean="0"/>
              <a:t>24/10/2016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2F3E6-4D75-4538-9332-05257E1F71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335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BBE1E-C3BB-4B20-941C-8FF4FBEA321E}" type="datetimeFigureOut">
              <a:rPr lang="en-GB" smtClean="0"/>
              <a:t>24/10/2016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2F3E6-4D75-4538-9332-05257E1F71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232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BBE1E-C3BB-4B20-941C-8FF4FBEA321E}" type="datetimeFigureOut">
              <a:rPr lang="en-GB" smtClean="0"/>
              <a:t>24/10/2016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2F3E6-4D75-4538-9332-05257E1F71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2332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BBE1E-C3BB-4B20-941C-8FF4FBEA321E}" type="datetimeFigureOut">
              <a:rPr lang="en-GB" smtClean="0"/>
              <a:t>24/10/2016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2F3E6-4D75-4538-9332-05257E1F71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7440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BBE1E-C3BB-4B20-941C-8FF4FBEA321E}" type="datetimeFigureOut">
              <a:rPr lang="en-GB" smtClean="0"/>
              <a:t>24/10/2016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2F3E6-4D75-4538-9332-05257E1F71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0802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BBE1E-C3BB-4B20-941C-8FF4FBEA321E}" type="datetimeFigureOut">
              <a:rPr lang="en-GB" smtClean="0"/>
              <a:t>24/10/2016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2F3E6-4D75-4538-9332-05257E1F71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1878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https://eewiki.newint.org/index.php/Fat_by_Krys_Lee" TargetMode="External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https://eewiki.newint.org/index.php/Ghosts_by_Ana_Mendez" TargetMode="External"/><Relationship Id="rId4" Type="http://schemas.openxmlformats.org/officeDocument/2006/relationships/hyperlink" Target="https://eewiki.newint.org/index.php/The_Lake_Retba_Murder_by_Efemia_Chela" TargetMode="External"/><Relationship Id="rId9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newint.org/issues/2016/10/01/world-fiction-special/" TargetMode="External"/><Relationship Id="rId2" Type="http://schemas.openxmlformats.org/officeDocument/2006/relationships/hyperlink" Target="https://eewiki.newint.org/index.php/Issue_496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94190"/>
            <a:ext cx="7772400" cy="1362773"/>
          </a:xfrm>
        </p:spPr>
        <p:txBody>
          <a:bodyPr>
            <a:noAutofit/>
          </a:bodyPr>
          <a:lstStyle/>
          <a:p>
            <a:r>
              <a:rPr lang="en-GB" sz="9600" b="1" dirty="0"/>
              <a:t>S</a:t>
            </a:r>
            <a:r>
              <a:rPr lang="en-GB" sz="9600" b="1" dirty="0" smtClean="0"/>
              <a:t>hort stories</a:t>
            </a:r>
            <a:endParaRPr lang="en-GB" sz="9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3853691"/>
            <a:ext cx="7128792" cy="991762"/>
          </a:xfrm>
        </p:spPr>
        <p:txBody>
          <a:bodyPr>
            <a:normAutofit fontScale="77500" lnSpcReduction="20000"/>
          </a:bodyPr>
          <a:lstStyle/>
          <a:p>
            <a:r>
              <a:rPr lang="en-US" altLang="en-US" b="1" dirty="0"/>
              <a:t>New Internationalist Easier English Ready Lesson:</a:t>
            </a:r>
          </a:p>
          <a:p>
            <a:r>
              <a:rPr lang="en-US" altLang="en-US" b="1" dirty="0"/>
              <a:t>Upper Intermediate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1322" y="1305699"/>
            <a:ext cx="2538645" cy="9917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0"/>
            <a:ext cx="3334415" cy="19756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6176" y="4845455"/>
            <a:ext cx="2844204" cy="18946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351" y="4700865"/>
            <a:ext cx="3744416" cy="21293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42251" y="74201"/>
            <a:ext cx="4895512" cy="1231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2549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26768" cy="778098"/>
          </a:xfrm>
        </p:spPr>
        <p:txBody>
          <a:bodyPr/>
          <a:lstStyle/>
          <a:p>
            <a:r>
              <a:rPr lang="en-GB" u="sng" dirty="0" smtClean="0"/>
              <a:t>This lesson</a:t>
            </a:r>
            <a:r>
              <a:rPr lang="en-GB" dirty="0" smtClean="0"/>
              <a:t>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2"/>
            <a:ext cx="8784976" cy="554461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u="sng" dirty="0" smtClean="0"/>
              <a:t>Before the lesson</a:t>
            </a:r>
            <a:r>
              <a:rPr lang="en-GB" dirty="0" smtClean="0"/>
              <a:t>:</a:t>
            </a:r>
          </a:p>
          <a:p>
            <a:pPr marL="0" indent="0">
              <a:buNone/>
            </a:pPr>
            <a:r>
              <a:rPr lang="en-GB" dirty="0" smtClean="0"/>
              <a:t>Get </a:t>
            </a:r>
            <a:r>
              <a:rPr lang="en-GB" dirty="0" smtClean="0"/>
              <a:t>all learners </a:t>
            </a:r>
            <a:r>
              <a:rPr lang="en-GB" dirty="0" smtClean="0"/>
              <a:t>to read one </a:t>
            </a:r>
            <a:r>
              <a:rPr lang="en-GB" dirty="0" smtClean="0"/>
              <a:t>of </a:t>
            </a:r>
            <a:r>
              <a:rPr lang="en-GB" dirty="0" smtClean="0"/>
              <a:t>these </a:t>
            </a:r>
            <a:r>
              <a:rPr lang="en-GB" dirty="0" smtClean="0"/>
              <a:t>stories before the </a:t>
            </a:r>
            <a:r>
              <a:rPr lang="en-GB" dirty="0" smtClean="0"/>
              <a:t>lesson:</a:t>
            </a:r>
            <a:endParaRPr lang="en-GB" dirty="0" smtClean="0"/>
          </a:p>
          <a:p>
            <a:pPr marL="0" indent="0">
              <a:buNone/>
            </a:pPr>
            <a:r>
              <a:rPr lang="en-GB" sz="2400" dirty="0">
                <a:hlinkClick r:id="rId3"/>
              </a:rPr>
              <a:t>https://eewiki.newint.org/index.php/Fat_by_Krys_Lee</a:t>
            </a:r>
            <a:endParaRPr lang="en-GB" sz="2400" dirty="0"/>
          </a:p>
          <a:p>
            <a:pPr marL="0" indent="0">
              <a:buNone/>
            </a:pPr>
            <a:r>
              <a:rPr lang="en-GB" sz="2200" dirty="0">
                <a:hlinkClick r:id="rId4"/>
              </a:rPr>
              <a:t>https://eewiki.newint.org/index.php/The_Lake_Retba_Murder_by_Efemia_Chela</a:t>
            </a:r>
            <a:endParaRPr lang="en-GB" sz="2200" dirty="0"/>
          </a:p>
          <a:p>
            <a:pPr marL="0" indent="0">
              <a:buNone/>
            </a:pPr>
            <a:r>
              <a:rPr lang="en-GB" sz="2400" dirty="0">
                <a:hlinkClick r:id="rId5"/>
              </a:rPr>
              <a:t>https://eewiki.newint.org/index.php/Ghosts_by_Ana_Mendez</a:t>
            </a:r>
            <a:endParaRPr lang="en-GB" sz="2400" dirty="0"/>
          </a:p>
          <a:p>
            <a:pPr marL="0" indent="0">
              <a:buNone/>
            </a:pPr>
            <a:r>
              <a:rPr lang="en-GB" sz="2200" dirty="0" smtClean="0"/>
              <a:t>(they can read online or you can print </a:t>
            </a:r>
            <a:r>
              <a:rPr lang="en-GB" sz="2200" smtClean="0"/>
              <a:t>the stories)</a:t>
            </a:r>
            <a:endParaRPr lang="en-GB" sz="2200" dirty="0" smtClean="0"/>
          </a:p>
          <a:p>
            <a:pPr marL="0" indent="0">
              <a:buNone/>
            </a:pPr>
            <a:r>
              <a:rPr lang="en-GB" u="sng" dirty="0" smtClean="0"/>
              <a:t>The lesson:</a:t>
            </a:r>
          </a:p>
          <a:p>
            <a:r>
              <a:rPr lang="en-GB" dirty="0" smtClean="0"/>
              <a:t>Speaking</a:t>
            </a:r>
          </a:p>
          <a:p>
            <a:r>
              <a:rPr lang="en-GB" dirty="0" smtClean="0"/>
              <a:t>Reading</a:t>
            </a:r>
          </a:p>
          <a:p>
            <a:r>
              <a:rPr lang="en-GB" dirty="0" smtClean="0"/>
              <a:t>Vocabulary </a:t>
            </a:r>
          </a:p>
          <a:p>
            <a:r>
              <a:rPr lang="en-GB" dirty="0" smtClean="0"/>
              <a:t>Follow up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25999" y="5410023"/>
            <a:ext cx="2518614" cy="14322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95080" y="5114743"/>
            <a:ext cx="2593372" cy="17275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48064" y="195193"/>
            <a:ext cx="3472264" cy="12531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95080" y="4154154"/>
            <a:ext cx="1577320" cy="934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364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 small groups with others who read the same story, discuss: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506916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rabicParenR"/>
            </a:pPr>
            <a:r>
              <a:rPr lang="en-GB" dirty="0" smtClean="0"/>
              <a:t>Did you enjoy the story? Why/why not?</a:t>
            </a:r>
          </a:p>
          <a:p>
            <a:pPr marL="514350" indent="-514350">
              <a:buAutoNum type="arabicParenR"/>
            </a:pPr>
            <a:r>
              <a:rPr lang="en-GB" dirty="0" smtClean="0"/>
              <a:t>Who were the main characters in the story? How can you describe them? Decide on 3 adjectives for each character.</a:t>
            </a:r>
          </a:p>
          <a:p>
            <a:pPr marL="514350" indent="-514350">
              <a:buFont typeface="Arial" panose="020B0604020202020204" pitchFamily="34" charset="0"/>
              <a:buAutoNum type="arabicParenR"/>
            </a:pPr>
            <a:r>
              <a:rPr lang="en-GB" dirty="0"/>
              <a:t>What is the main message of the story?</a:t>
            </a:r>
          </a:p>
          <a:p>
            <a:pPr marL="514350" indent="-514350">
              <a:buAutoNum type="arabicParenR"/>
            </a:pPr>
            <a:r>
              <a:rPr lang="en-GB" dirty="0" smtClean="0"/>
              <a:t>How could you summarise the story in 3 or 4 sentences? Write the summary.</a:t>
            </a:r>
          </a:p>
          <a:p>
            <a:pPr marL="514350" indent="-514350">
              <a:buAutoNum type="arabicParenR" startAt="5"/>
            </a:pPr>
            <a:r>
              <a:rPr lang="en-GB" dirty="0" smtClean="0"/>
              <a:t>Decide on 5 useful new words or phrases from the story.</a:t>
            </a:r>
          </a:p>
          <a:p>
            <a:pPr marL="514350" indent="-514350">
              <a:buAutoNum type="arabicParenR" startAt="5"/>
            </a:pPr>
            <a:r>
              <a:rPr lang="en-GB" dirty="0" smtClean="0"/>
              <a:t>Would you recommend the story </a:t>
            </a:r>
          </a:p>
          <a:p>
            <a:pPr marL="0" indent="0">
              <a:buNone/>
            </a:pPr>
            <a:r>
              <a:rPr lang="en-GB" dirty="0" smtClean="0"/>
              <a:t>to others? Why/why not?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9430" y="5257124"/>
            <a:ext cx="2483932" cy="1412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882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 new small groups (with people who read different stories):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en-GB" sz="4000" b="1" dirty="0" smtClean="0">
                <a:solidFill>
                  <a:srgbClr val="0070C0"/>
                </a:solidFill>
              </a:rPr>
              <a:t>Recommend (or not) the story you read, without giving away too much information about it (you don’t want to </a:t>
            </a:r>
          </a:p>
          <a:p>
            <a:pPr marL="0" indent="0">
              <a:buNone/>
            </a:pPr>
            <a:r>
              <a:rPr lang="en-GB" sz="4000" b="1" dirty="0" smtClean="0">
                <a:solidFill>
                  <a:srgbClr val="0070C0"/>
                </a:solidFill>
              </a:rPr>
              <a:t>    spoil it for them!)</a:t>
            </a:r>
          </a:p>
          <a:p>
            <a:pPr marL="0" indent="0">
              <a:buNone/>
            </a:pPr>
            <a:r>
              <a:rPr lang="en-GB" sz="4000" b="1" dirty="0" smtClean="0">
                <a:solidFill>
                  <a:srgbClr val="C00000"/>
                </a:solidFill>
              </a:rPr>
              <a:t>2) Teach them 2 or 3 words / phrases they will find useful for the story.</a:t>
            </a:r>
            <a:endParaRPr lang="en-GB" sz="4000" b="1" dirty="0">
              <a:solidFill>
                <a:srgbClr val="C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4208" y="3543646"/>
            <a:ext cx="2379602" cy="1408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464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Follow-up</a:t>
            </a:r>
            <a:r>
              <a:rPr lang="en-GB" dirty="0" smtClean="0"/>
              <a:t>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17638"/>
            <a:ext cx="8640960" cy="503569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1/ Read the other short stories you didn’t read:</a:t>
            </a:r>
          </a:p>
          <a:p>
            <a:pPr marL="0" indent="0">
              <a:buNone/>
            </a:pPr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eewiki.newint.org/index.php/Issue_496</a:t>
            </a:r>
            <a:endParaRPr lang="en-GB" dirty="0" smtClean="0"/>
          </a:p>
          <a:p>
            <a:pPr>
              <a:buFontTx/>
              <a:buChar char="-"/>
            </a:pPr>
            <a:r>
              <a:rPr lang="en-GB" b="1" dirty="0" smtClean="0">
                <a:solidFill>
                  <a:srgbClr val="7030A0"/>
                </a:solidFill>
              </a:rPr>
              <a:t>Which is the best story? Why?</a:t>
            </a:r>
          </a:p>
          <a:p>
            <a:pPr marL="0" indent="0">
              <a:buNone/>
            </a:pPr>
            <a:r>
              <a:rPr lang="en-GB" dirty="0" smtClean="0"/>
              <a:t>2/ Read the original, more difficult version of each story:</a:t>
            </a:r>
          </a:p>
          <a:p>
            <a:pPr marL="0" indent="0">
              <a:buNone/>
            </a:pPr>
            <a:r>
              <a:rPr lang="en-GB" sz="2400" dirty="0">
                <a:hlinkClick r:id="rId3"/>
              </a:rPr>
              <a:t>https://newint.org/issues/2016/10/01/world-fiction-special</a:t>
            </a:r>
            <a:r>
              <a:rPr lang="en-GB" sz="2400" dirty="0" smtClean="0">
                <a:hlinkClick r:id="rId3"/>
              </a:rPr>
              <a:t>/</a:t>
            </a:r>
            <a:endParaRPr lang="en-GB" sz="2400" dirty="0" smtClean="0"/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b="1" dirty="0" smtClean="0">
                <a:solidFill>
                  <a:srgbClr val="C00000"/>
                </a:solidFill>
              </a:rPr>
              <a:t>- What new vocabulary / 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C00000"/>
                </a:solidFill>
              </a:rPr>
              <a:t>phrases did you learn?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8144" y="4807110"/>
            <a:ext cx="2825360" cy="1886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19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265</Words>
  <Application>Microsoft Office PowerPoint</Application>
  <PresentationFormat>On-screen Show (4:3)</PresentationFormat>
  <Paragraphs>36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Short stories</vt:lpstr>
      <vt:lpstr>This lesson:</vt:lpstr>
      <vt:lpstr>In small groups with others who read the same story, discuss:</vt:lpstr>
      <vt:lpstr>In new small groups (with people who read different stories):</vt:lpstr>
      <vt:lpstr>Follow-up: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short story</dc:title>
  <dc:creator>Linda Ruas</dc:creator>
  <cp:lastModifiedBy>Linda Ruas</cp:lastModifiedBy>
  <cp:revision>6</cp:revision>
  <dcterms:created xsi:type="dcterms:W3CDTF">2016-10-14T16:35:49Z</dcterms:created>
  <dcterms:modified xsi:type="dcterms:W3CDTF">2016-10-24T17:36:40Z</dcterms:modified>
</cp:coreProperties>
</file>